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Lst>
  <p:sldSz cx="9144000" cy="6858000" type="screen4x3"/>
  <p:notesSz cx="6858000" cy="91995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3C479BD-F4B5-4942-87C3-5829B418F2C7}" type="datetimeFigureOut">
              <a:rPr lang="en-US" smtClean="0"/>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CFC7C-F05C-4BF3-A317-40AB61C8DC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C479BD-F4B5-4942-87C3-5829B418F2C7}" type="datetimeFigureOut">
              <a:rPr lang="en-US" smtClean="0"/>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CFC7C-F05C-4BF3-A317-40AB61C8DC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C479BD-F4B5-4942-87C3-5829B418F2C7}" type="datetimeFigureOut">
              <a:rPr lang="en-US" smtClean="0"/>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CFC7C-F05C-4BF3-A317-40AB61C8DC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C479BD-F4B5-4942-87C3-5829B418F2C7}" type="datetimeFigureOut">
              <a:rPr lang="en-US" smtClean="0"/>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CFC7C-F05C-4BF3-A317-40AB61C8DC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3C479BD-F4B5-4942-87C3-5829B418F2C7}" type="datetimeFigureOut">
              <a:rPr lang="en-US" smtClean="0"/>
              <a:t>6/9/2011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CFC7C-F05C-4BF3-A317-40AB61C8DC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3C479BD-F4B5-4942-87C3-5829B418F2C7}" type="datetimeFigureOut">
              <a:rPr lang="en-US" smtClean="0"/>
              <a:t>6/9/2011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CFC7C-F05C-4BF3-A317-40AB61C8DC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3C479BD-F4B5-4942-87C3-5829B418F2C7}" type="datetimeFigureOut">
              <a:rPr lang="en-US" smtClean="0"/>
              <a:t>6/9/2011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DCFC7C-F05C-4BF3-A317-40AB61C8DC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3C479BD-F4B5-4942-87C3-5829B418F2C7}" type="datetimeFigureOut">
              <a:rPr lang="en-US" smtClean="0"/>
              <a:t>6/9/2011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DCFC7C-F05C-4BF3-A317-40AB61C8DC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C479BD-F4B5-4942-87C3-5829B418F2C7}" type="datetimeFigureOut">
              <a:rPr lang="en-US" smtClean="0"/>
              <a:t>6/9/2011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DCFC7C-F05C-4BF3-A317-40AB61C8DC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C479BD-F4B5-4942-87C3-5829B418F2C7}" type="datetimeFigureOut">
              <a:rPr lang="en-US" smtClean="0"/>
              <a:t>6/9/2011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CFC7C-F05C-4BF3-A317-40AB61C8DC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C479BD-F4B5-4942-87C3-5829B418F2C7}" type="datetimeFigureOut">
              <a:rPr lang="en-US" smtClean="0"/>
              <a:t>6/9/2011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CFC7C-F05C-4BF3-A317-40AB61C8DC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C479BD-F4B5-4942-87C3-5829B418F2C7}" type="datetimeFigureOut">
              <a:rPr lang="en-US" smtClean="0"/>
              <a:t>6/9/2011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DCFC7C-F05C-4BF3-A317-40AB61C8DC9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est Side Collaborative image.JPG"/>
          <p:cNvPicPr>
            <a:picLocks noChangeAspect="1"/>
          </p:cNvPicPr>
          <p:nvPr/>
        </p:nvPicPr>
        <p:blipFill>
          <a:blip r:embed="rId2" cstate="print"/>
          <a:stretch>
            <a:fillRect/>
          </a:stretch>
        </p:blipFill>
        <p:spPr>
          <a:xfrm>
            <a:off x="0" y="470647"/>
            <a:ext cx="9144000" cy="591670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8800" y="4343400"/>
            <a:ext cx="6858000" cy="2209800"/>
          </a:xfrm>
        </p:spPr>
        <p:txBody>
          <a:bodyPr>
            <a:normAutofit fontScale="32500" lnSpcReduction="20000"/>
          </a:bodyPr>
          <a:lstStyle/>
          <a:p>
            <a:pPr lvl="0" algn="l" eaLnBrk="0" fontAlgn="base" hangingPunct="0">
              <a:spcBef>
                <a:spcPct val="0"/>
              </a:spcBef>
              <a:spcAft>
                <a:spcPct val="0"/>
              </a:spcAft>
              <a:tabLst>
                <a:tab pos="457200" algn="l"/>
              </a:tabLst>
            </a:pPr>
            <a:r>
              <a:rPr kumimoji="0" lang="en-US" sz="4000" b="1" i="0" u="none" strike="noStrike" cap="none" normalizeH="0" baseline="0" dirty="0" smtClean="0">
                <a:ln>
                  <a:noFill/>
                </a:ln>
                <a:solidFill>
                  <a:schemeClr val="tx1"/>
                </a:solidFill>
                <a:effectLst/>
                <a:latin typeface="Century Schoolbook" pitchFamily="18" charset="0"/>
                <a:ea typeface="Century Schoolbook" pitchFamily="18" charset="0"/>
                <a:cs typeface="Times New Roman" pitchFamily="18" charset="0"/>
              </a:rPr>
              <a:t>Instructional Alignment with FSD</a:t>
            </a:r>
            <a:endParaRPr kumimoji="0" lang="en-US" b="0" i="0" u="none" strike="noStrike" cap="none" normalizeH="0" baseline="0" dirty="0" smtClean="0">
              <a:ln>
                <a:noFill/>
              </a:ln>
              <a:solidFill>
                <a:schemeClr val="tx1"/>
              </a:solidFill>
              <a:effectLst/>
              <a:latin typeface="Arial" pitchFamily="34" charset="0"/>
            </a:endParaRPr>
          </a:p>
          <a:p>
            <a:pPr marL="225425" lvl="0" indent="-225425" algn="l" eaLnBrk="0" fontAlgn="base" hangingPunct="0">
              <a:lnSpc>
                <a:spcPct val="120000"/>
              </a:lnSpc>
              <a:spcBef>
                <a:spcPct val="0"/>
              </a:spcBef>
              <a:spcAft>
                <a:spcPct val="0"/>
              </a:spcAft>
              <a:buFontTx/>
              <a:buChar char="•"/>
              <a:tabLst>
                <a:tab pos="457200" algn="l"/>
              </a:tabLst>
            </a:pPr>
            <a:r>
              <a:rPr kumimoji="0" lang="en-US" sz="3400" b="0" i="0" u="none" strike="noStrike" cap="none" normalizeH="0" baseline="0" dirty="0" smtClean="0">
                <a:ln>
                  <a:noFill/>
                </a:ln>
                <a:solidFill>
                  <a:schemeClr val="tx1"/>
                </a:solidFill>
                <a:effectLst/>
                <a:latin typeface="Century Schoolbook" pitchFamily="18" charset="0"/>
                <a:ea typeface="Century Schoolbook" pitchFamily="18" charset="0"/>
                <a:cs typeface="Times New Roman" pitchFamily="18" charset="0"/>
              </a:rPr>
              <a:t>Students at WSC will be empowered to be self-directed learners in the spirit of an artist apprentice who pursues learning a craft and developing a project with the guidance of a person more familiar with that art form.</a:t>
            </a:r>
            <a:endParaRPr kumimoji="0" lang="en-US" sz="3400" b="0" i="0" u="none" strike="noStrike" cap="none" normalizeH="0" baseline="0" dirty="0" smtClean="0">
              <a:ln>
                <a:noFill/>
              </a:ln>
              <a:solidFill>
                <a:schemeClr val="tx1"/>
              </a:solidFill>
              <a:effectLst/>
              <a:latin typeface="Arial" pitchFamily="34" charset="0"/>
            </a:endParaRPr>
          </a:p>
          <a:p>
            <a:pPr marL="225425" lvl="0" indent="-225425" algn="l" eaLnBrk="0" fontAlgn="base" hangingPunct="0">
              <a:lnSpc>
                <a:spcPct val="120000"/>
              </a:lnSpc>
              <a:spcBef>
                <a:spcPct val="0"/>
              </a:spcBef>
              <a:spcAft>
                <a:spcPct val="0"/>
              </a:spcAft>
              <a:buFontTx/>
              <a:buChar char="•"/>
              <a:tabLst>
                <a:tab pos="457200" algn="l"/>
              </a:tabLst>
            </a:pPr>
            <a:r>
              <a:rPr kumimoji="0" lang="en-US" sz="3400" b="0" i="0" u="none" strike="noStrike" cap="none" normalizeH="0" baseline="0" dirty="0" smtClean="0">
                <a:ln>
                  <a:noFill/>
                </a:ln>
                <a:solidFill>
                  <a:schemeClr val="tx1"/>
                </a:solidFill>
                <a:effectLst/>
                <a:latin typeface="Century Schoolbook" pitchFamily="18" charset="0"/>
                <a:ea typeface="Century Schoolbook" pitchFamily="18" charset="0"/>
                <a:cs typeface="Times New Roman" pitchFamily="18" charset="0"/>
              </a:rPr>
              <a:t>Students will create their own learning goals with support from a “coach”, selecting strategies to try to master their goals.</a:t>
            </a:r>
            <a:endParaRPr kumimoji="0" lang="en-US" sz="3400" b="0" i="0" u="none" strike="noStrike" cap="none" normalizeH="0" baseline="0" dirty="0" smtClean="0">
              <a:ln>
                <a:noFill/>
              </a:ln>
              <a:solidFill>
                <a:schemeClr val="tx1"/>
              </a:solidFill>
              <a:effectLst/>
              <a:latin typeface="Arial" pitchFamily="34" charset="0"/>
            </a:endParaRPr>
          </a:p>
          <a:p>
            <a:pPr marL="225425" lvl="0" indent="-225425" algn="l" eaLnBrk="0" fontAlgn="base" hangingPunct="0">
              <a:lnSpc>
                <a:spcPct val="120000"/>
              </a:lnSpc>
              <a:spcBef>
                <a:spcPct val="0"/>
              </a:spcBef>
              <a:spcAft>
                <a:spcPct val="0"/>
              </a:spcAft>
              <a:buFontTx/>
              <a:buChar char="•"/>
              <a:tabLst>
                <a:tab pos="457200" algn="l"/>
              </a:tabLst>
            </a:pPr>
            <a:r>
              <a:rPr kumimoji="0" lang="en-US" sz="3400" b="0" i="0" u="none" strike="noStrike" cap="none" normalizeH="0" baseline="0" dirty="0" smtClean="0">
                <a:ln>
                  <a:noFill/>
                </a:ln>
                <a:solidFill>
                  <a:schemeClr val="tx1"/>
                </a:solidFill>
                <a:effectLst/>
                <a:latin typeface="Century Schoolbook" pitchFamily="18" charset="0"/>
                <a:ea typeface="Century Schoolbook" pitchFamily="18" charset="0"/>
                <a:cs typeface="Times New Roman" pitchFamily="18" charset="0"/>
              </a:rPr>
              <a:t>Students will expand their use of Google docs to manage their work, communicate with staff, build project web pages and design personal online portfolio sites.</a:t>
            </a:r>
            <a:endParaRPr kumimoji="0" lang="en-US" sz="3400" b="0" i="0" u="none" strike="noStrike" cap="none" normalizeH="0" baseline="0" dirty="0" smtClean="0">
              <a:ln>
                <a:noFill/>
              </a:ln>
              <a:solidFill>
                <a:schemeClr val="tx1"/>
              </a:solidFill>
              <a:effectLst/>
              <a:latin typeface="Arial" pitchFamily="34" charset="0"/>
            </a:endParaRPr>
          </a:p>
          <a:p>
            <a:pPr marL="225425" lvl="0" indent="-225425" algn="l" eaLnBrk="0" fontAlgn="base" hangingPunct="0">
              <a:lnSpc>
                <a:spcPct val="120000"/>
              </a:lnSpc>
              <a:spcBef>
                <a:spcPct val="0"/>
              </a:spcBef>
              <a:spcAft>
                <a:spcPct val="0"/>
              </a:spcAft>
              <a:buFontTx/>
              <a:buChar char="•"/>
              <a:tabLst>
                <a:tab pos="457200" algn="l"/>
              </a:tabLst>
            </a:pPr>
            <a:r>
              <a:rPr kumimoji="0" lang="en-US" sz="3400" b="0" i="0" u="none" strike="noStrike" cap="none" normalizeH="0" baseline="0" dirty="0" smtClean="0">
                <a:ln>
                  <a:noFill/>
                </a:ln>
                <a:solidFill>
                  <a:schemeClr val="tx1"/>
                </a:solidFill>
                <a:effectLst/>
                <a:latin typeface="Century Schoolbook" pitchFamily="18" charset="0"/>
                <a:ea typeface="Century Schoolbook" pitchFamily="18" charset="0"/>
                <a:cs typeface="Times New Roman" pitchFamily="18" charset="0"/>
              </a:rPr>
              <a:t>Students will participate in </a:t>
            </a:r>
            <a:r>
              <a:rPr kumimoji="0" lang="en-US" sz="3400" b="0" i="0" u="none" strike="noStrike" cap="none" normalizeH="0" baseline="0" dirty="0" err="1" smtClean="0">
                <a:ln>
                  <a:noFill/>
                </a:ln>
                <a:solidFill>
                  <a:schemeClr val="tx1"/>
                </a:solidFill>
                <a:effectLst/>
                <a:latin typeface="Century Schoolbook" pitchFamily="18" charset="0"/>
                <a:ea typeface="Century Schoolbook" pitchFamily="18" charset="0"/>
                <a:cs typeface="Times New Roman" pitchFamily="18" charset="0"/>
              </a:rPr>
              <a:t>iConnect</a:t>
            </a:r>
            <a:r>
              <a:rPr kumimoji="0" lang="en-US" sz="3400" b="0" i="0" u="none" strike="noStrike" cap="none" normalizeH="0" baseline="0" dirty="0" smtClean="0">
                <a:ln>
                  <a:noFill/>
                </a:ln>
                <a:solidFill>
                  <a:schemeClr val="tx1"/>
                </a:solidFill>
                <a:effectLst/>
                <a:latin typeface="Century Schoolbook" pitchFamily="18" charset="0"/>
                <a:ea typeface="Century Schoolbook" pitchFamily="18" charset="0"/>
                <a:cs typeface="Times New Roman" pitchFamily="18" charset="0"/>
              </a:rPr>
              <a:t> , </a:t>
            </a:r>
            <a:r>
              <a:rPr kumimoji="0" lang="en-US" sz="3400" b="0" i="0" u="none" strike="noStrike" cap="none" normalizeH="0" baseline="0" dirty="0" err="1" smtClean="0">
                <a:ln>
                  <a:noFill/>
                </a:ln>
                <a:solidFill>
                  <a:schemeClr val="tx1"/>
                </a:solidFill>
                <a:effectLst/>
                <a:latin typeface="Century Schoolbook" pitchFamily="18" charset="0"/>
                <a:ea typeface="Century Schoolbook" pitchFamily="18" charset="0"/>
                <a:cs typeface="Times New Roman" pitchFamily="18" charset="0"/>
              </a:rPr>
              <a:t>iChoose</a:t>
            </a:r>
            <a:r>
              <a:rPr kumimoji="0" lang="en-US" sz="3400" b="0" i="0" u="none" strike="noStrike" cap="none" normalizeH="0" baseline="0" dirty="0" smtClean="0">
                <a:ln>
                  <a:noFill/>
                </a:ln>
                <a:solidFill>
                  <a:schemeClr val="tx1"/>
                </a:solidFill>
                <a:effectLst/>
                <a:latin typeface="Century Schoolbook" pitchFamily="18" charset="0"/>
                <a:ea typeface="Century Schoolbook" pitchFamily="18" charset="0"/>
                <a:cs typeface="Times New Roman" pitchFamily="18" charset="0"/>
              </a:rPr>
              <a:t> and </a:t>
            </a:r>
            <a:r>
              <a:rPr kumimoji="0" lang="en-US" sz="3400" b="0" i="0" u="none" strike="noStrike" cap="none" normalizeH="0" baseline="0" dirty="0" err="1" smtClean="0">
                <a:ln>
                  <a:noFill/>
                </a:ln>
                <a:solidFill>
                  <a:schemeClr val="tx1"/>
                </a:solidFill>
                <a:effectLst/>
                <a:latin typeface="Century Schoolbook" pitchFamily="18" charset="0"/>
                <a:ea typeface="Century Schoolbook" pitchFamily="18" charset="0"/>
                <a:cs typeface="Times New Roman" pitchFamily="18" charset="0"/>
              </a:rPr>
              <a:t>iInquire</a:t>
            </a:r>
            <a:r>
              <a:rPr kumimoji="0" lang="en-US" sz="3400" b="0" i="0" u="none" strike="noStrike" cap="none" normalizeH="0" baseline="0" dirty="0" smtClean="0">
                <a:ln>
                  <a:noFill/>
                </a:ln>
                <a:solidFill>
                  <a:schemeClr val="tx1"/>
                </a:solidFill>
                <a:effectLst/>
                <a:latin typeface="Century Schoolbook" pitchFamily="18" charset="0"/>
                <a:ea typeface="Century Schoolbook" pitchFamily="18" charset="0"/>
                <a:cs typeface="Times New Roman" pitchFamily="18" charset="0"/>
              </a:rPr>
              <a:t> Immersion Weeks, designed for deep exploration of topics</a:t>
            </a:r>
            <a:endParaRPr kumimoji="0" lang="en-US" sz="3400" b="0" i="0" u="none" strike="noStrike" cap="none" normalizeH="0" baseline="0" dirty="0" smtClean="0">
              <a:ln>
                <a:noFill/>
              </a:ln>
              <a:solidFill>
                <a:schemeClr val="tx1"/>
              </a:solidFill>
              <a:effectLst/>
              <a:latin typeface="Arial" pitchFamily="34" charset="0"/>
            </a:endParaRPr>
          </a:p>
          <a:p>
            <a:pPr marL="225425" lvl="0" indent="-225425" algn="l" eaLnBrk="0" fontAlgn="base" hangingPunct="0">
              <a:lnSpc>
                <a:spcPct val="120000"/>
              </a:lnSpc>
              <a:spcBef>
                <a:spcPct val="0"/>
              </a:spcBef>
              <a:spcAft>
                <a:spcPct val="0"/>
              </a:spcAft>
              <a:buFontTx/>
              <a:buChar char="•"/>
              <a:tabLst>
                <a:tab pos="457200" algn="l"/>
              </a:tabLst>
            </a:pPr>
            <a:r>
              <a:rPr kumimoji="0" lang="en-US" sz="3400" b="0" i="0" u="none" strike="noStrike" cap="none" normalizeH="0" baseline="0" dirty="0" smtClean="0">
                <a:ln>
                  <a:noFill/>
                </a:ln>
                <a:solidFill>
                  <a:schemeClr val="tx1"/>
                </a:solidFill>
                <a:effectLst/>
                <a:latin typeface="Century Schoolbook" pitchFamily="18" charset="0"/>
                <a:ea typeface="Century Schoolbook" pitchFamily="18" charset="0"/>
                <a:cs typeface="Times New Roman" pitchFamily="18" charset="0"/>
              </a:rPr>
              <a:t>Students will have choice in scheduling learning lab sessions to explore independent projects</a:t>
            </a:r>
            <a:endParaRPr kumimoji="0" lang="en-US" sz="3400" b="0" i="0" u="none" strike="noStrike" cap="none" normalizeH="0" baseline="0" dirty="0" smtClean="0">
              <a:ln>
                <a:noFill/>
              </a:ln>
              <a:solidFill>
                <a:schemeClr val="tx1"/>
              </a:solidFill>
              <a:effectLst/>
              <a:latin typeface="Arial" pitchFamily="34" charset="0"/>
            </a:endParaRPr>
          </a:p>
          <a:p>
            <a:pPr marL="225425" lvl="0" indent="-225425" algn="l" eaLnBrk="0" fontAlgn="base" hangingPunct="0">
              <a:lnSpc>
                <a:spcPct val="120000"/>
              </a:lnSpc>
              <a:spcBef>
                <a:spcPct val="0"/>
              </a:spcBef>
              <a:spcAft>
                <a:spcPct val="0"/>
              </a:spcAft>
              <a:buFontTx/>
              <a:buChar char="•"/>
              <a:tabLst>
                <a:tab pos="457200" algn="l"/>
              </a:tabLst>
            </a:pPr>
            <a:r>
              <a:rPr kumimoji="0" lang="en-US" sz="3400" b="0" i="0" u="none" strike="noStrike" cap="none" normalizeH="0" baseline="0" dirty="0" smtClean="0">
                <a:ln>
                  <a:noFill/>
                </a:ln>
                <a:solidFill>
                  <a:schemeClr val="tx1"/>
                </a:solidFill>
                <a:effectLst/>
                <a:latin typeface="Century Schoolbook" pitchFamily="18" charset="0"/>
                <a:ea typeface="Century Schoolbook" pitchFamily="18" charset="0"/>
                <a:cs typeface="Times New Roman" pitchFamily="18" charset="0"/>
              </a:rPr>
              <a:t>Student groups and schedules will be flexible based on talents/learning goals and interests </a:t>
            </a:r>
            <a:endParaRPr kumimoji="0" lang="en-US" sz="3400" b="0" i="0" u="none" strike="noStrike" cap="none" normalizeH="0" baseline="0" dirty="0" smtClean="0">
              <a:ln>
                <a:noFill/>
              </a:ln>
              <a:solidFill>
                <a:schemeClr val="tx1"/>
              </a:solidFill>
              <a:effectLst/>
              <a:latin typeface="Arial" pitchFamily="34" charset="0"/>
            </a:endParaRPr>
          </a:p>
          <a:p>
            <a:pPr marL="225425" indent="-225425"/>
            <a:endParaRPr lang="en-US" dirty="0"/>
          </a:p>
        </p:txBody>
      </p:sp>
      <p:sp>
        <p:nvSpPr>
          <p:cNvPr id="2050" name="AutoShape 2"/>
          <p:cNvSpPr>
            <a:spLocks noChangeArrowheads="1"/>
          </p:cNvSpPr>
          <p:nvPr/>
        </p:nvSpPr>
        <p:spPr bwMode="auto">
          <a:xfrm rot="5400000">
            <a:off x="5142705" y="419894"/>
            <a:ext cx="3811588" cy="3429001"/>
          </a:xfrm>
          <a:prstGeom prst="bracePair">
            <a:avLst>
              <a:gd name="adj" fmla="val 8333"/>
            </a:avLst>
          </a:prstGeom>
          <a:solidFill>
            <a:srgbClr val="575F6D"/>
          </a:solidFill>
          <a:ln w="3175">
            <a:noFill/>
            <a:round/>
            <a:headEnd/>
            <a:tailEnd/>
          </a:ln>
          <a:effectLst/>
        </p:spPr>
        <p:txBody>
          <a:bodyPr vert="vert270"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FF"/>
                </a:solidFill>
                <a:effectLst/>
                <a:latin typeface="Century Schoolbook" pitchFamily="18" charset="0"/>
                <a:ea typeface="Century Schoolbook" pitchFamily="18" charset="0"/>
                <a:cs typeface="Times New Roman" pitchFamily="18" charset="0"/>
              </a:rPr>
              <a:t>West Side Collaborative Middle School 250 participated in the  iZone Time and Staffing Pilot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FFFFFF"/>
                </a:solidFill>
                <a:effectLst/>
                <a:latin typeface="Century Schoolbook" pitchFamily="18" charset="0"/>
                <a:ea typeface="Century Schoolbook" pitchFamily="18" charset="0"/>
                <a:cs typeface="Times New Roman" pitchFamily="18" charset="0"/>
              </a:rPr>
              <a:t>Highlights:</a:t>
            </a:r>
            <a:endParaRPr kumimoji="0" lang="en-US" sz="1000" b="0" i="0" u="none" strike="noStrike" cap="none" normalizeH="0" baseline="0" dirty="0" smtClean="0">
              <a:ln>
                <a:noFill/>
              </a:ln>
              <a:solidFill>
                <a:schemeClr val="tx1"/>
              </a:solidFill>
              <a:effectLst/>
              <a:latin typeface="Arial" pitchFamily="34" charset="0"/>
            </a:endParaRPr>
          </a:p>
          <a:p>
            <a:pPr marL="169863" marR="0" lvl="0" indent="-169863" algn="l"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1000" b="0" i="0" u="none" strike="noStrike" cap="none" normalizeH="0" baseline="0" dirty="0" smtClean="0">
                <a:ln>
                  <a:noFill/>
                </a:ln>
                <a:solidFill>
                  <a:srgbClr val="FFFFFF"/>
                </a:solidFill>
                <a:effectLst/>
                <a:latin typeface="Century Schoolbook" pitchFamily="18" charset="0"/>
                <a:ea typeface="Century Schoolbook" pitchFamily="18" charset="0"/>
                <a:cs typeface="Times New Roman" pitchFamily="18" charset="0"/>
              </a:rPr>
              <a:t>personalized instruction using flexible student groupings based on formative /summative assessments</a:t>
            </a:r>
            <a:endParaRPr kumimoji="0" lang="en-US" sz="1000" b="0" i="0" u="none" strike="noStrike" cap="none" normalizeH="0" baseline="0" dirty="0" smtClean="0">
              <a:ln>
                <a:noFill/>
              </a:ln>
              <a:solidFill>
                <a:schemeClr val="tx1"/>
              </a:solidFill>
              <a:effectLst/>
              <a:latin typeface="Arial" pitchFamily="34" charset="0"/>
            </a:endParaRPr>
          </a:p>
          <a:p>
            <a:pPr marL="169863" marR="0" lvl="0" indent="-169863" algn="l"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1000" b="0" i="0" u="none" strike="noStrike" cap="none" normalizeH="0" baseline="0" dirty="0" smtClean="0">
                <a:ln>
                  <a:noFill/>
                </a:ln>
                <a:solidFill>
                  <a:srgbClr val="FFFFFF"/>
                </a:solidFill>
                <a:effectLst/>
                <a:latin typeface="Century Schoolbook" pitchFamily="18" charset="0"/>
                <a:ea typeface="Century Schoolbook" pitchFamily="18" charset="0"/>
                <a:cs typeface="Times New Roman" pitchFamily="18" charset="0"/>
              </a:rPr>
              <a:t>Creative use of technology to build student independence</a:t>
            </a:r>
            <a:endParaRPr kumimoji="0" lang="en-US" sz="1000" b="0" i="0" u="none" strike="noStrike" cap="none" normalizeH="0" baseline="0" dirty="0" smtClean="0">
              <a:ln>
                <a:noFill/>
              </a:ln>
              <a:solidFill>
                <a:schemeClr val="tx1"/>
              </a:solidFill>
              <a:effectLst/>
              <a:latin typeface="Arial" pitchFamily="34" charset="0"/>
            </a:endParaRPr>
          </a:p>
          <a:p>
            <a:pPr marL="169863" marR="0" lvl="0" indent="-169863" algn="l"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1000" b="0" i="0" u="none" strike="noStrike" cap="none" normalizeH="0" baseline="0" dirty="0" smtClean="0">
                <a:ln>
                  <a:noFill/>
                </a:ln>
                <a:solidFill>
                  <a:srgbClr val="FFFFFF"/>
                </a:solidFill>
                <a:effectLst/>
                <a:latin typeface="Century Schoolbook" pitchFamily="18" charset="0"/>
                <a:ea typeface="Century Schoolbook" pitchFamily="18" charset="0"/>
                <a:cs typeface="Times New Roman" pitchFamily="18" charset="0"/>
              </a:rPr>
              <a:t>Extended  learning time beyond the classroom through a Saturday Digital Academy based on TED Talks</a:t>
            </a:r>
            <a:endParaRPr kumimoji="0" lang="en-US" sz="1000" b="0" i="0" u="none" strike="noStrike" cap="none" normalizeH="0" baseline="0" dirty="0" smtClean="0">
              <a:ln>
                <a:noFill/>
              </a:ln>
              <a:solidFill>
                <a:schemeClr val="tx1"/>
              </a:solidFill>
              <a:effectLst/>
              <a:latin typeface="Arial" pitchFamily="34" charset="0"/>
            </a:endParaRPr>
          </a:p>
          <a:p>
            <a:pPr marL="169863" marR="0" lvl="0" indent="-169863" algn="l" defTabSz="914400" rtl="0" eaLnBrk="0" fontAlgn="base" latinLnBrk="0" hangingPunct="0">
              <a:lnSpc>
                <a:spcPct val="100000"/>
              </a:lnSpc>
              <a:spcBef>
                <a:spcPct val="0"/>
              </a:spcBef>
              <a:spcAft>
                <a:spcPct val="0"/>
              </a:spcAft>
              <a:buClrTx/>
              <a:buSzTx/>
              <a:buFont typeface="Wingdings" pitchFamily="2" charset="2"/>
              <a:buChar char="ü"/>
              <a:tabLst/>
            </a:pPr>
            <a:r>
              <a:rPr kumimoji="0" lang="en-US" sz="1000" b="0" i="0" u="none" strike="noStrike" cap="none" normalizeH="0" baseline="0" dirty="0" smtClean="0">
                <a:ln>
                  <a:noFill/>
                </a:ln>
                <a:solidFill>
                  <a:srgbClr val="FFFFFF"/>
                </a:solidFill>
                <a:effectLst/>
                <a:latin typeface="Century Schoolbook" pitchFamily="18" charset="0"/>
                <a:ea typeface="Century Schoolbook" pitchFamily="18" charset="0"/>
                <a:cs typeface="Times New Roman" pitchFamily="18" charset="0"/>
              </a:rPr>
              <a:t>Expanded staff collaboration for assessment and planning through customized online portal</a:t>
            </a:r>
            <a:endParaRPr kumimoji="0" lang="en-US" sz="1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049" name="Rectangle 1"/>
          <p:cNvSpPr>
            <a:spLocks noChangeArrowheads="1"/>
          </p:cNvSpPr>
          <p:nvPr/>
        </p:nvSpPr>
        <p:spPr bwMode="auto">
          <a:xfrm rot="-5400000">
            <a:off x="-2670175" y="3203575"/>
            <a:ext cx="7550150" cy="1143000"/>
          </a:xfrm>
          <a:prstGeom prst="rect">
            <a:avLst/>
          </a:prstGeom>
          <a:solidFill>
            <a:srgbClr val="FFFFFF">
              <a:alpha val="80000"/>
            </a:srgbClr>
          </a:solidFill>
          <a:ln w="12700">
            <a:solidFill>
              <a:srgbClr val="FFFFFF"/>
            </a:solidFill>
            <a:miter lim="800000"/>
            <a:headEnd/>
            <a:tailEnd/>
          </a:ln>
          <a:effectLst>
            <a:outerShdw dist="811410" dir="13804776" sx="75000" sy="75000" algn="tl" rotWithShape="0">
              <a:srgbClr val="FE8637">
                <a:alpha val="50000"/>
              </a:srgbClr>
            </a:outerShdw>
          </a:effectLst>
        </p:spPr>
        <p:txBody>
          <a:bodyPr vert="horz" wrap="square" lIns="914400" tIns="91440" rIns="91440" bIns="91440" numCol="1" anchor="ctr"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entury Schoolbook" pitchFamily="18" charset="0"/>
                <a:ea typeface="Times New Roman" pitchFamily="18" charset="0"/>
                <a:cs typeface="Times New Roman" pitchFamily="18" charset="0"/>
              </a:rPr>
              <a:t>The Future of Learning at West Side Collaborative</a:t>
            </a:r>
            <a:endParaRPr kumimoji="0" lang="en-US" sz="8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100" b="0" i="1" u="none" strike="noStrike" cap="none" normalizeH="0" baseline="0" dirty="0" smtClean="0">
                <a:ln>
                  <a:noFill/>
                </a:ln>
                <a:solidFill>
                  <a:schemeClr val="tx1"/>
                </a:solidFill>
                <a:effectLst/>
                <a:latin typeface="Century Schoolbook" pitchFamily="18" charset="0"/>
                <a:ea typeface="Century Schoolbook" pitchFamily="18" charset="0"/>
                <a:cs typeface="Times New Roman" pitchFamily="18" charset="0"/>
              </a:rPr>
              <a:t>We believe that schools in general, and WSC specifically, need to be creative and active learning environments whose form should support the function of nurturing students with the capacity to shape ideas rather than merely receive them from teachers.  </a:t>
            </a:r>
            <a:endParaRPr kumimoji="0" lang="en-US" sz="1800" b="0" i="0" u="none" strike="noStrike" cap="none" normalizeH="0" baseline="0" dirty="0" smtClean="0">
              <a:ln>
                <a:noFill/>
              </a:ln>
              <a:solidFill>
                <a:schemeClr val="tx1"/>
              </a:solidFill>
              <a:effectLst/>
              <a:latin typeface="Arial" pitchFamily="34" charset="0"/>
            </a:endParaRPr>
          </a:p>
        </p:txBody>
      </p:sp>
      <p:sp>
        <p:nvSpPr>
          <p:cNvPr id="20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 name="TextBox 8"/>
          <p:cNvSpPr txBox="1"/>
          <p:nvPr/>
        </p:nvSpPr>
        <p:spPr>
          <a:xfrm>
            <a:off x="1219200" y="533400"/>
            <a:ext cx="3886200" cy="369332"/>
          </a:xfrm>
          <a:prstGeom prst="rect">
            <a:avLst/>
          </a:prstGeom>
          <a:noFill/>
          <a:ln>
            <a:noFill/>
          </a:ln>
        </p:spPr>
        <p:txBody>
          <a:bodyPr wrap="square" rtlCol="0">
            <a:spAutoFit/>
          </a:bodyPr>
          <a:lstStyle/>
          <a:p>
            <a:endParaRPr lang="en-US" dirty="0"/>
          </a:p>
        </p:txBody>
      </p:sp>
      <p:sp>
        <p:nvSpPr>
          <p:cNvPr id="10" name="TextBox 9"/>
          <p:cNvSpPr txBox="1"/>
          <p:nvPr/>
        </p:nvSpPr>
        <p:spPr>
          <a:xfrm>
            <a:off x="1828800" y="457200"/>
            <a:ext cx="3352800" cy="3685624"/>
          </a:xfrm>
          <a:prstGeom prst="rect">
            <a:avLst/>
          </a:prstGeom>
          <a:noFill/>
        </p:spPr>
        <p:txBody>
          <a:bodyPr wrap="square" rtlCol="0">
            <a:spAutoFit/>
          </a:bodyPr>
          <a:lstStyle/>
          <a:p>
            <a:pPr lvl="0"/>
            <a:r>
              <a:rPr lang="en-US" sz="1300" b="1" dirty="0" smtClean="0">
                <a:latin typeface="Century Schoolbook" pitchFamily="18" charset="0"/>
              </a:rPr>
              <a:t>Organizational Alignment with FSD</a:t>
            </a:r>
            <a:r>
              <a:rPr lang="en-US" sz="1300" dirty="0" smtClean="0">
                <a:latin typeface="Century Schoolbook" pitchFamily="18" charset="0"/>
              </a:rPr>
              <a:t> </a:t>
            </a:r>
          </a:p>
          <a:p>
            <a:pPr marL="225425" lvl="0" indent="-225425">
              <a:buFont typeface="Arial" pitchFamily="34" charset="0"/>
              <a:buChar char="•"/>
            </a:pPr>
            <a:r>
              <a:rPr lang="en-US" sz="1050" dirty="0" smtClean="0">
                <a:latin typeface="Century Schoolbook" pitchFamily="18" charset="0"/>
              </a:rPr>
              <a:t>All </a:t>
            </a:r>
            <a:r>
              <a:rPr lang="en-US" sz="1050" dirty="0">
                <a:latin typeface="Century Schoolbook" pitchFamily="18" charset="0"/>
              </a:rPr>
              <a:t>teachers will have “office hours”  as student coaches</a:t>
            </a:r>
          </a:p>
          <a:p>
            <a:pPr marL="225425" lvl="0" indent="-225425">
              <a:buFont typeface="Arial" pitchFamily="34" charset="0"/>
              <a:buChar char="•"/>
            </a:pPr>
            <a:r>
              <a:rPr lang="en-US" sz="1050" dirty="0">
                <a:latin typeface="Century Schoolbook" pitchFamily="18" charset="0"/>
              </a:rPr>
              <a:t>Coach class sessions built into schedule - (distinguished from WSC advisory/teen issues) </a:t>
            </a:r>
          </a:p>
          <a:p>
            <a:pPr marL="225425" lvl="0" indent="-225425">
              <a:buFont typeface="Arial" pitchFamily="34" charset="0"/>
              <a:buChar char="•"/>
            </a:pPr>
            <a:r>
              <a:rPr lang="en-US" sz="1050" dirty="0">
                <a:latin typeface="Century Schoolbook" pitchFamily="18" charset="0"/>
              </a:rPr>
              <a:t>Transition from traditional grading to mastery of standards framework </a:t>
            </a:r>
          </a:p>
          <a:p>
            <a:pPr marL="225425" lvl="0" indent="-225425">
              <a:buFont typeface="Arial" pitchFamily="34" charset="0"/>
              <a:buChar char="•"/>
            </a:pPr>
            <a:r>
              <a:rPr lang="en-US" sz="1050" dirty="0">
                <a:latin typeface="Century Schoolbook" pitchFamily="18" charset="0"/>
              </a:rPr>
              <a:t>Student-led parent conferences using Personal Learning Plans – student evidence collecting/goal-setting </a:t>
            </a:r>
          </a:p>
          <a:p>
            <a:pPr marL="225425" lvl="0" indent="-225425">
              <a:buFont typeface="Arial" pitchFamily="34" charset="0"/>
              <a:buChar char="•"/>
            </a:pPr>
            <a:r>
              <a:rPr lang="en-US" sz="1050" dirty="0">
                <a:latin typeface="Century Schoolbook" pitchFamily="18" charset="0"/>
              </a:rPr>
              <a:t>FSD Roadmaps created for teachers, students and parents  </a:t>
            </a:r>
          </a:p>
          <a:p>
            <a:pPr marL="225425" lvl="0" indent="-225425">
              <a:buFont typeface="Arial" pitchFamily="34" charset="0"/>
              <a:buChar char="•"/>
            </a:pPr>
            <a:r>
              <a:rPr lang="en-US" sz="1050" dirty="0">
                <a:latin typeface="Century Schoolbook" pitchFamily="18" charset="0"/>
              </a:rPr>
              <a:t>Spring Digital portfolio/exhibition days  </a:t>
            </a:r>
          </a:p>
          <a:p>
            <a:pPr marL="225425" lvl="0" indent="-225425">
              <a:buFont typeface="Arial" pitchFamily="34" charset="0"/>
              <a:buChar char="•"/>
            </a:pPr>
            <a:r>
              <a:rPr lang="en-US" sz="1050" dirty="0">
                <a:latin typeface="Century Schoolbook" pitchFamily="18" charset="0"/>
              </a:rPr>
              <a:t>By the spring term 8</a:t>
            </a:r>
            <a:r>
              <a:rPr lang="en-US" sz="1050" baseline="30000" dirty="0">
                <a:latin typeface="Century Schoolbook" pitchFamily="18" charset="0"/>
              </a:rPr>
              <a:t>th</a:t>
            </a:r>
            <a:r>
              <a:rPr lang="en-US" sz="1050" dirty="0">
                <a:latin typeface="Century Schoolbook" pitchFamily="18" charset="0"/>
              </a:rPr>
              <a:t> grade students will  select/design their own learning experiences during “learning lab” blocks </a:t>
            </a:r>
          </a:p>
          <a:p>
            <a:pPr marL="225425" lvl="0" indent="-225425">
              <a:buFont typeface="Arial" pitchFamily="34" charset="0"/>
              <a:buChar char="•"/>
            </a:pPr>
            <a:r>
              <a:rPr lang="en-US" sz="1050" dirty="0">
                <a:latin typeface="Century Schoolbook" pitchFamily="18" charset="0"/>
              </a:rPr>
              <a:t>Teachers will move fluidly through roles such as facilitator, coach, lead teacher, teacher leader as they and their colleagues decide how to use each other’s expertise and skills to promote a complex, multifaceted, learner-driven community.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308</Words>
  <Application>Microsoft Office PowerPoint</Application>
  <PresentationFormat>On-screen Show (4:3)</PresentationFormat>
  <Paragraphs>25</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Company>NYC Department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sjenkinsstevens</dc:creator>
  <cp:lastModifiedBy>sjenkinsstevens</cp:lastModifiedBy>
  <cp:revision>4</cp:revision>
  <dcterms:created xsi:type="dcterms:W3CDTF">2011-06-09T19:22:14Z</dcterms:created>
  <dcterms:modified xsi:type="dcterms:W3CDTF">2011-06-09T19:37:21Z</dcterms:modified>
</cp:coreProperties>
</file>